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90" r:id="rId3"/>
    <p:sldId id="262" r:id="rId4"/>
    <p:sldId id="270" r:id="rId5"/>
    <p:sldId id="303" r:id="rId6"/>
    <p:sldId id="304" r:id="rId7"/>
    <p:sldId id="278" r:id="rId8"/>
    <p:sldId id="306" r:id="rId9"/>
    <p:sldId id="310" r:id="rId10"/>
    <p:sldId id="277" r:id="rId11"/>
    <p:sldId id="263" r:id="rId12"/>
    <p:sldId id="279" r:id="rId13"/>
    <p:sldId id="280" r:id="rId14"/>
    <p:sldId id="287" r:id="rId15"/>
    <p:sldId id="273" r:id="rId16"/>
    <p:sldId id="283" r:id="rId17"/>
  </p:sldIdLst>
  <p:sldSz cx="9144000" cy="6858000" type="screen4x3"/>
  <p:notesSz cx="6985000" cy="9271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80B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4660"/>
  </p:normalViewPr>
  <p:slideViewPr>
    <p:cSldViewPr>
      <p:cViewPr varScale="1">
        <p:scale>
          <a:sx n="78" d="100"/>
          <a:sy n="78" d="100"/>
        </p:scale>
        <p:origin x="90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16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16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9A801D64-6E3C-4CEE-A3CD-0474FAEEDD0F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5159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5159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32D18775-0EFC-4F2A-BCDF-976996F87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  <a:noFill/>
          <a:ln>
            <a:noFill/>
          </a:ln>
        </p:spPr>
        <p:txBody>
          <a:bodyPr lIns="92870" tIns="92870" rIns="92870" bIns="92870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71867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6217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4210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9634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3612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34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8909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723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9169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9432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488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77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7664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8259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364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9767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98501" y="4403725"/>
            <a:ext cx="5587999" cy="4171950"/>
          </a:xfrm>
          <a:prstGeom prst="rect">
            <a:avLst/>
          </a:prstGeom>
        </p:spPr>
        <p:txBody>
          <a:bodyPr lIns="92870" tIns="92870" rIns="92870" bIns="9287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250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8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5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1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7447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49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95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95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98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5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8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0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4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1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9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3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2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84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84710" y="685800"/>
            <a:ext cx="7055380" cy="140053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5400" dirty="0">
                <a:solidFill>
                  <a:schemeClr val="bg1"/>
                </a:solidFill>
                <a:latin typeface="Castellar" panose="020A0402060406010301" pitchFamily="18" charset="0"/>
              </a:rPr>
              <a:t>Media Center Orientation 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xfrm>
            <a:off x="484710" y="2644706"/>
            <a:ext cx="8077200" cy="373563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latin typeface="Algerian" panose="04020705040A02060702" pitchFamily="82" charset="0"/>
              </a:rPr>
              <a:t>General Information</a:t>
            </a:r>
          </a:p>
          <a:p>
            <a:pPr>
              <a:spcBef>
                <a:spcPts val="0"/>
              </a:spcBef>
            </a:pPr>
            <a:r>
              <a:rPr lang="en-US" sz="3600" dirty="0">
                <a:latin typeface="Algerian" panose="04020705040A02060702" pitchFamily="82" charset="0"/>
              </a:rPr>
              <a:t>Rituals and Routines</a:t>
            </a:r>
          </a:p>
          <a:p>
            <a:pPr>
              <a:spcBef>
                <a:spcPts val="0"/>
              </a:spcBef>
            </a:pPr>
            <a:r>
              <a:rPr lang="en-US" sz="3600" dirty="0">
                <a:latin typeface="Algerian" panose="04020705040A02060702" pitchFamily="82" charset="0"/>
              </a:rPr>
              <a:t>Borrowing Library Books </a:t>
            </a:r>
          </a:p>
          <a:p>
            <a:pPr>
              <a:spcBef>
                <a:spcPts val="0"/>
              </a:spcBef>
            </a:pPr>
            <a:r>
              <a:rPr lang="en-US" sz="3600" dirty="0">
                <a:latin typeface="Algerian" panose="04020705040A02060702" pitchFamily="82" charset="0"/>
              </a:rPr>
              <a:t>Lexile Measure</a:t>
            </a:r>
          </a:p>
          <a:p>
            <a:pPr>
              <a:spcBef>
                <a:spcPts val="0"/>
              </a:spcBef>
            </a:pPr>
            <a:r>
              <a:rPr lang="en-US" sz="3600" dirty="0">
                <a:latin typeface="Algerian" panose="04020705040A02060702" pitchFamily="82" charset="0"/>
              </a:rPr>
              <a:t>eBook Collection</a:t>
            </a:r>
          </a:p>
          <a:p>
            <a:pPr>
              <a:spcBef>
                <a:spcPts val="0"/>
              </a:spcBef>
            </a:pPr>
            <a:r>
              <a:rPr lang="en-US" sz="3600" dirty="0">
                <a:latin typeface="Algerian" panose="04020705040A02060702" pitchFamily="82" charset="0"/>
              </a:rPr>
              <a:t>eBook Recommendations</a:t>
            </a:r>
          </a:p>
          <a:p>
            <a:pPr>
              <a:spcBef>
                <a:spcPts val="0"/>
              </a:spcBef>
            </a:pPr>
            <a:r>
              <a:rPr lang="en-US" sz="3600" dirty="0">
                <a:latin typeface="Algerian" panose="04020705040A02060702" pitchFamily="82" charset="0"/>
              </a:rPr>
              <a:t>Questions and Concerns</a:t>
            </a:r>
          </a:p>
          <a:p>
            <a:pPr>
              <a:spcBef>
                <a:spcPts val="0"/>
              </a:spcBef>
            </a:pPr>
            <a:endParaRPr lang="en-US" sz="3600" dirty="0"/>
          </a:p>
          <a:p>
            <a:pPr>
              <a:spcBef>
                <a:spcPts val="0"/>
              </a:spcBef>
            </a:pPr>
            <a:endParaRPr lang="en-US" sz="3600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07817" y="348136"/>
            <a:ext cx="7640783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3600" dirty="0">
                <a:solidFill>
                  <a:srgbClr val="00B050"/>
                </a:solidFill>
              </a:rPr>
              <a:t>Rituals and Routines (Continues)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xfrm>
            <a:off x="675817" y="1393959"/>
            <a:ext cx="8229599" cy="106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4400" dirty="0"/>
              <a:t>At the circulation desk, students must provide the media specialist with his/her first and last name or student number.</a:t>
            </a:r>
          </a:p>
        </p:txBody>
      </p:sp>
    </p:spTree>
    <p:extLst>
      <p:ext uri="{BB962C8B-B14F-4D97-AF65-F5344CB8AC3E}">
        <p14:creationId xmlns:p14="http://schemas.microsoft.com/office/powerpoint/2010/main" val="121974311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228600" y="381000"/>
            <a:ext cx="7467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Borrowing Library Books from the Media Center</a:t>
            </a:r>
            <a:endParaRPr sz="3600" dirty="0">
              <a:solidFill>
                <a:srgbClr val="00B050"/>
              </a:solidFill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xfrm>
            <a:off x="914401" y="1524000"/>
            <a:ext cx="6934199" cy="5181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3600" dirty="0"/>
              <a:t>All students may check out </a:t>
            </a:r>
            <a:r>
              <a:rPr lang="en-US" sz="3600" u="sng" dirty="0">
                <a:solidFill>
                  <a:srgbClr val="FF0000"/>
                </a:solidFill>
                <a:highlight>
                  <a:srgbClr val="FFFF00"/>
                </a:highlight>
              </a:rPr>
              <a:t>three</a:t>
            </a:r>
            <a:r>
              <a:rPr lang="en-US" sz="3600" dirty="0">
                <a:solidFill>
                  <a:srgbClr val="FF0000"/>
                </a:solidFill>
              </a:rPr>
              <a:t> library books at a time</a:t>
            </a:r>
            <a:r>
              <a:rPr lang="en-US" sz="3600" dirty="0"/>
              <a:t>.</a:t>
            </a:r>
          </a:p>
          <a:p>
            <a:r>
              <a:rPr lang="en-US" sz="3600" dirty="0"/>
              <a:t> All students may check out library books for two weeks.</a:t>
            </a:r>
          </a:p>
          <a:p>
            <a:r>
              <a:rPr lang="en-US" sz="3600" dirty="0"/>
              <a:t>All students are responsible for the library books that they check out.</a:t>
            </a:r>
          </a:p>
          <a:p>
            <a:pPr marL="203200" indent="0">
              <a:buNone/>
            </a:pPr>
            <a:endParaRPr lang="en-US" sz="3200" dirty="0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228600" y="381000"/>
            <a:ext cx="77724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Borrowing Library Books from the Media Center (Continued)</a:t>
            </a:r>
            <a:endParaRPr sz="3600" dirty="0">
              <a:solidFill>
                <a:srgbClr val="00B050"/>
              </a:solidFill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xfrm>
            <a:off x="190500" y="1981200"/>
            <a:ext cx="8763000" cy="167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4000" dirty="0"/>
              <a:t>When students return their library book to the media center, they are expected to place their library book in the slot at the </a:t>
            </a:r>
            <a:r>
              <a:rPr lang="en-US" sz="4000" dirty="0">
                <a:highlight>
                  <a:srgbClr val="FFFF00"/>
                </a:highlight>
              </a:rPr>
              <a:t>left</a:t>
            </a:r>
            <a:r>
              <a:rPr lang="en-US" sz="4000" dirty="0"/>
              <a:t> end of the counter that is labeled “</a:t>
            </a:r>
            <a:r>
              <a:rPr lang="en-US" sz="4000" dirty="0">
                <a:solidFill>
                  <a:srgbClr val="FFC000"/>
                </a:solidFill>
              </a:rPr>
              <a:t>Book Returns Here</a:t>
            </a:r>
            <a:r>
              <a:rPr lang="en-US" sz="4000" dirty="0"/>
              <a:t>”.</a:t>
            </a:r>
          </a:p>
          <a:p>
            <a:pPr lvl="0" rtl="0">
              <a:spcBef>
                <a:spcPts val="0"/>
              </a:spcBef>
              <a:buNone/>
            </a:pPr>
            <a:endParaRPr lang="en-US" dirty="0"/>
          </a:p>
          <a:p>
            <a:pPr lvl="0" rtl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621666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228600" y="381000"/>
            <a:ext cx="87630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Borrowing Library Books from the Media Center (Continued)</a:t>
            </a:r>
            <a:endParaRPr sz="3600" dirty="0">
              <a:solidFill>
                <a:srgbClr val="00B050"/>
              </a:solidFill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xfrm>
            <a:off x="381000" y="1524000"/>
            <a:ext cx="8610599" cy="106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Checkout/Overdue notices will be sent out at the end of each grading period.</a:t>
            </a:r>
          </a:p>
          <a:p>
            <a:pPr lvl="0" rtl="0">
              <a:spcBef>
                <a:spcPts val="0"/>
              </a:spcBef>
              <a:buNone/>
            </a:pPr>
            <a:endParaRPr lang="en-US" dirty="0"/>
          </a:p>
          <a:p>
            <a:pPr lvl="0" rtl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9" name="Shape 144"/>
          <p:cNvSpPr txBox="1">
            <a:spLocks/>
          </p:cNvSpPr>
          <p:nvPr/>
        </p:nvSpPr>
        <p:spPr>
          <a:xfrm>
            <a:off x="245225" y="2819400"/>
            <a:ext cx="8463741" cy="967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FFC000"/>
                </a:solidFill>
              </a:rPr>
              <a:t>Late fees are not charged. Non-returned items are charged at the end of the year.</a:t>
            </a:r>
          </a:p>
          <a:p>
            <a:pPr>
              <a:spcBef>
                <a:spcPts val="0"/>
              </a:spcBef>
              <a:buFont typeface="Arial"/>
              <a:buNone/>
            </a:pPr>
            <a:endParaRPr lang="en-US" dirty="0"/>
          </a:p>
          <a:p>
            <a:pPr>
              <a:spcBef>
                <a:spcPts val="0"/>
              </a:spcBef>
              <a:buFont typeface="Arial"/>
              <a:buNone/>
            </a:pPr>
            <a:endParaRPr lang="en-US" dirty="0"/>
          </a:p>
        </p:txBody>
      </p:sp>
      <p:sp>
        <p:nvSpPr>
          <p:cNvPr id="10" name="Shape 144"/>
          <p:cNvSpPr txBox="1">
            <a:spLocks/>
          </p:cNvSpPr>
          <p:nvPr/>
        </p:nvSpPr>
        <p:spPr>
          <a:xfrm>
            <a:off x="245225" y="4789212"/>
            <a:ext cx="8077199" cy="1089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00B0F0"/>
                </a:solidFill>
              </a:rPr>
              <a:t>Students must pay for lost or damaged books.</a:t>
            </a:r>
          </a:p>
          <a:p>
            <a:pPr>
              <a:spcBef>
                <a:spcPts val="0"/>
              </a:spcBef>
              <a:buFont typeface="Arial"/>
              <a:buNone/>
            </a:pPr>
            <a:endParaRPr lang="en-US" dirty="0"/>
          </a:p>
          <a:p>
            <a:pPr>
              <a:spcBef>
                <a:spcPts val="0"/>
              </a:spcBef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79726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33400" y="143528"/>
            <a:ext cx="7055380" cy="101785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-US" sz="5400" dirty="0">
                <a:solidFill>
                  <a:srgbClr val="00B050"/>
                </a:solidFill>
              </a:rPr>
              <a:t>Lexile Measure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xfrm>
            <a:off x="0" y="1161385"/>
            <a:ext cx="8235556" cy="510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It is imperative that students obtain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/>
              <a:t> their </a:t>
            </a:r>
            <a:r>
              <a:rPr lang="en-US" sz="2800" u="sng" dirty="0"/>
              <a:t>current</a:t>
            </a:r>
            <a:r>
              <a:rPr lang="en-US" sz="2800" dirty="0"/>
              <a:t> Lexile Measure (Reading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/>
              <a:t> Level) from their teacher.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Students will use the Accelerated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/>
              <a:t> Reader to Lexile Conversion Chart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/>
              <a:t> to help them locate books within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/>
              <a:t> their Lexile Range (on their reading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US" sz="2800" dirty="0"/>
              <a:t> level).</a:t>
            </a:r>
          </a:p>
          <a:p>
            <a:pPr>
              <a:spcBef>
                <a:spcPts val="0"/>
              </a:spcBef>
            </a:pPr>
            <a:r>
              <a:rPr lang="en-US" sz="3000" dirty="0"/>
              <a:t>There is one posted on the school’s website under media center.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2645" y="975430"/>
            <a:ext cx="1733861" cy="527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03994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995" y="162077"/>
            <a:ext cx="7055380" cy="100924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</a:rPr>
              <a:t>Lexile Measure (Continued)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xfrm>
            <a:off x="-70153" y="1029234"/>
            <a:ext cx="6934200" cy="39061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03200" indent="0" algn="ctr">
              <a:spcBef>
                <a:spcPts val="0"/>
              </a:spcBef>
              <a:buNone/>
            </a:pPr>
            <a:r>
              <a:rPr lang="en-US" sz="2800" u="sng" dirty="0"/>
              <a:t>Example</a:t>
            </a:r>
          </a:p>
          <a:p>
            <a:pPr algn="ctr">
              <a:spcBef>
                <a:spcPts val="0"/>
              </a:spcBef>
            </a:pPr>
            <a:r>
              <a:rPr lang="en-US" sz="2800" dirty="0"/>
              <a:t>If a student’s Lexile Measure is </a:t>
            </a:r>
          </a:p>
          <a:p>
            <a:pPr marL="203200" indent="0" algn="ctr">
              <a:spcBef>
                <a:spcPts val="0"/>
              </a:spcBef>
              <a:buNone/>
            </a:pPr>
            <a:r>
              <a:rPr lang="en-US" sz="2800" dirty="0"/>
              <a:t> 750L, the student’s Lexile range is</a:t>
            </a:r>
          </a:p>
          <a:p>
            <a:pPr marL="203200" indent="0" algn="ctr">
              <a:spcBef>
                <a:spcPts val="0"/>
              </a:spcBef>
              <a:buNone/>
            </a:pPr>
            <a:r>
              <a:rPr lang="en-US" sz="2800" dirty="0"/>
              <a:t>  650L to 800L.</a:t>
            </a:r>
          </a:p>
          <a:p>
            <a:pPr lvl="1" algn="ctr">
              <a:spcBef>
                <a:spcPts val="0"/>
              </a:spcBef>
            </a:pPr>
            <a:r>
              <a:rPr lang="en-US" sz="2800" dirty="0"/>
              <a:t>Keep in mind that students can</a:t>
            </a:r>
          </a:p>
          <a:p>
            <a:pPr marL="203200" indent="0" algn="ctr">
              <a:spcBef>
                <a:spcPts val="0"/>
              </a:spcBef>
              <a:buNone/>
            </a:pPr>
            <a:r>
              <a:rPr lang="en-US" sz="2800" dirty="0"/>
              <a:t>      checkout books 100L below their</a:t>
            </a:r>
          </a:p>
          <a:p>
            <a:pPr marL="203200" indent="0" algn="ctr">
              <a:spcBef>
                <a:spcPts val="0"/>
              </a:spcBef>
              <a:buNone/>
            </a:pPr>
            <a:r>
              <a:rPr lang="en-US" sz="2800" dirty="0"/>
              <a:t>      Lexile Measure and 50L above </a:t>
            </a:r>
          </a:p>
          <a:p>
            <a:pPr marL="203200" indent="0" algn="ctr">
              <a:spcBef>
                <a:spcPts val="0"/>
              </a:spcBef>
              <a:buNone/>
            </a:pPr>
            <a:r>
              <a:rPr lang="en-US" sz="2800" dirty="0"/>
              <a:t>      their Lexile Measure.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1461959"/>
            <a:ext cx="1733861" cy="5396041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09785" y="4537875"/>
            <a:ext cx="2971800" cy="1910205"/>
            <a:chOff x="2514600" y="4947795"/>
            <a:chExt cx="2971800" cy="191020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14600" y="4947795"/>
              <a:ext cx="2971800" cy="1910205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688741" y="5701222"/>
              <a:ext cx="5741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750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306F337-4EB4-40A0-9670-5977F0ABFBEC}"/>
                </a:ext>
              </a:extLst>
            </p:cNvPr>
            <p:cNvGrpSpPr/>
            <p:nvPr/>
          </p:nvGrpSpPr>
          <p:grpSpPr>
            <a:xfrm>
              <a:off x="4261986" y="5630621"/>
              <a:ext cx="513880" cy="104062"/>
              <a:chOff x="4206901" y="3932329"/>
              <a:chExt cx="513880" cy="104062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4394127" y="3932330"/>
                <a:ext cx="133863" cy="10311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4586918" y="3933281"/>
                <a:ext cx="133863" cy="103110"/>
              </a:xfrm>
              <a:prstGeom prst="ellipse">
                <a:avLst/>
              </a:prstGeom>
              <a:solidFill>
                <a:srgbClr val="FF3300"/>
              </a:solidFill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4206901" y="3932329"/>
                <a:ext cx="133863" cy="103110"/>
              </a:xfrm>
              <a:prstGeom prst="ellipse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>
                <a:solidFill>
                  <a:schemeClr val="tx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US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26794C2-8828-4AC0-9D4F-DAA70DA9284B}"/>
                </a:ext>
              </a:extLst>
            </p:cNvPr>
            <p:cNvSpPr/>
            <p:nvPr/>
          </p:nvSpPr>
          <p:spPr>
            <a:xfrm>
              <a:off x="3617292" y="6090211"/>
              <a:ext cx="57419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650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598D5DD-C7D9-48A4-A7FC-C0199F2122F0}"/>
                </a:ext>
              </a:extLst>
            </p:cNvPr>
            <p:cNvSpPr txBox="1"/>
            <p:nvPr/>
          </p:nvSpPr>
          <p:spPr>
            <a:xfrm>
              <a:off x="4374078" y="6081643"/>
              <a:ext cx="4828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800</a:t>
              </a:r>
            </a:p>
          </p:txBody>
        </p:sp>
      </p:grpSp>
      <p:sp>
        <p:nvSpPr>
          <p:cNvPr id="8" name="Right Bracket 7"/>
          <p:cNvSpPr/>
          <p:nvPr/>
        </p:nvSpPr>
        <p:spPr>
          <a:xfrm>
            <a:off x="8242128" y="4191000"/>
            <a:ext cx="391802" cy="632791"/>
          </a:xfrm>
          <a:prstGeom prst="righ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28036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43"/>
          <p:cNvSpPr txBox="1">
            <a:spLocks noGrp="1"/>
          </p:cNvSpPr>
          <p:nvPr>
            <p:ph type="title"/>
          </p:nvPr>
        </p:nvSpPr>
        <p:spPr>
          <a:xfrm>
            <a:off x="381000" y="381000"/>
            <a:ext cx="7543800" cy="1905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Questions/Concerns should be emailed to </a:t>
            </a:r>
            <a:r>
              <a:rPr lang="en-US" sz="36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litfiam@boe.Richmond.k12.ga.us</a:t>
            </a:r>
            <a:endParaRPr sz="36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C5E376-1E00-4EAE-9959-DA0CCAD70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562225"/>
            <a:ext cx="7010400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663168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General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rgbClr val="00B050"/>
                </a:solidFill>
              </a:rPr>
              <a:t>Information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xfrm>
            <a:off x="511034" y="1600200"/>
            <a:ext cx="8229600" cy="510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dirty="0"/>
              <a:t>Media Specialist (Librarian)</a:t>
            </a:r>
          </a:p>
          <a:p>
            <a:pPr lvl="1">
              <a:spcBef>
                <a:spcPts val="0"/>
              </a:spcBef>
            </a:pPr>
            <a:r>
              <a:rPr lang="en-US" sz="3600" dirty="0"/>
              <a:t>Dr. Amanda Litfin</a:t>
            </a:r>
          </a:p>
          <a:p>
            <a:pPr marL="635000" lvl="1" indent="0">
              <a:spcBef>
                <a:spcPts val="0"/>
              </a:spcBef>
              <a:buNone/>
            </a:pPr>
            <a:endParaRPr lang="en-US" sz="3600" dirty="0"/>
          </a:p>
          <a:p>
            <a:pPr>
              <a:spcBef>
                <a:spcPts val="0"/>
              </a:spcBef>
            </a:pPr>
            <a:r>
              <a:rPr lang="en-US" sz="3600" dirty="0"/>
              <a:t>Hours of Operation (Students)</a:t>
            </a:r>
          </a:p>
          <a:p>
            <a:pPr lvl="1">
              <a:spcBef>
                <a:spcPts val="0"/>
              </a:spcBef>
            </a:pPr>
            <a:r>
              <a:rPr lang="en-US" sz="3600" dirty="0"/>
              <a:t>7:05 AM - 2:45 PM daily</a:t>
            </a:r>
          </a:p>
          <a:p>
            <a:pPr lvl="2">
              <a:spcBef>
                <a:spcPts val="0"/>
              </a:spcBef>
            </a:pPr>
            <a:r>
              <a:rPr lang="en-US" sz="3600" dirty="0"/>
              <a:t>Checkout Ends at 2:30 PM</a:t>
            </a:r>
          </a:p>
        </p:txBody>
      </p:sp>
    </p:spTree>
    <p:extLst>
      <p:ext uri="{BB962C8B-B14F-4D97-AF65-F5344CB8AC3E}">
        <p14:creationId xmlns:p14="http://schemas.microsoft.com/office/powerpoint/2010/main" val="2922956451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4800" dirty="0">
                <a:solidFill>
                  <a:srgbClr val="00B050"/>
                </a:solidFill>
              </a:rPr>
              <a:t>General Information (Continued)</a:t>
            </a:r>
            <a:endParaRPr sz="4800" dirty="0">
              <a:solidFill>
                <a:srgbClr val="00B050"/>
              </a:solidFill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idx="1"/>
          </p:nvPr>
        </p:nvSpPr>
        <p:spPr>
          <a:xfrm>
            <a:off x="0" y="2052925"/>
            <a:ext cx="9144000" cy="48050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30238" indent="-427038"/>
            <a:r>
              <a:rPr lang="en-US" sz="3200" dirty="0">
                <a:solidFill>
                  <a:srgbClr val="00180B"/>
                </a:solidFill>
              </a:rPr>
              <a:t>No food or drinks are allowed in the media center.</a:t>
            </a:r>
          </a:p>
          <a:p>
            <a:pPr marL="630238" indent="-427038"/>
            <a:r>
              <a:rPr lang="en-US" sz="3200" dirty="0">
                <a:solidFill>
                  <a:srgbClr val="00180B"/>
                </a:solidFill>
              </a:rPr>
              <a:t>Keep the media center clean and neat.</a:t>
            </a:r>
          </a:p>
          <a:p>
            <a:pPr marL="630232" indent="-427038"/>
            <a:r>
              <a:rPr lang="en-US" sz="3400" dirty="0">
                <a:solidFill>
                  <a:srgbClr val="00180B"/>
                </a:solidFill>
              </a:rPr>
              <a:t>Students are to push their chairs under the table or computer workstation when they get up.</a:t>
            </a:r>
          </a:p>
          <a:p>
            <a:pPr marL="660400" indent="-457200"/>
            <a:r>
              <a:rPr lang="en-US" sz="3200" dirty="0">
                <a:solidFill>
                  <a:srgbClr val="00180B"/>
                </a:solidFill>
              </a:rPr>
              <a:t>No playing/face timing/texting on your cell phones.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7543800" cy="140053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General Information (Continued)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xfrm>
            <a:off x="0" y="1474734"/>
            <a:ext cx="9144000" cy="396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/>
              <a:t>Students are allowed to visit the media center </a:t>
            </a:r>
            <a:r>
              <a:rPr lang="en-US" sz="3200" dirty="0">
                <a:solidFill>
                  <a:srgbClr val="FF0000"/>
                </a:solidFill>
              </a:rPr>
              <a:t>individually</a:t>
            </a:r>
            <a:r>
              <a:rPr lang="en-US" sz="3200" dirty="0"/>
              <a:t> or in </a:t>
            </a:r>
            <a:r>
              <a:rPr lang="en-US" sz="3200" dirty="0">
                <a:solidFill>
                  <a:srgbClr val="FF0000"/>
                </a:solidFill>
              </a:rPr>
              <a:t>small groups</a:t>
            </a:r>
            <a:r>
              <a:rPr lang="en-US" sz="3200" dirty="0"/>
              <a:t> (no more than 4) to checkout library books and/or use the computers.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400" dirty="0"/>
              <a:t>If students visit the media center, they </a:t>
            </a:r>
            <a:r>
              <a:rPr lang="en-US" sz="3400" u="sng" dirty="0"/>
              <a:t>must</a:t>
            </a:r>
            <a:r>
              <a:rPr lang="en-US" sz="3400" dirty="0"/>
              <a:t> have a complete pass from their teacher. </a:t>
            </a:r>
          </a:p>
        </p:txBody>
      </p:sp>
    </p:spTree>
    <p:extLst>
      <p:ext uri="{BB962C8B-B14F-4D97-AF65-F5344CB8AC3E}">
        <p14:creationId xmlns:p14="http://schemas.microsoft.com/office/powerpoint/2010/main" val="3644960115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73181" y="83013"/>
            <a:ext cx="7599219" cy="140053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General Information (Continued)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xfrm>
            <a:off x="533401" y="1481959"/>
            <a:ext cx="8458200" cy="430924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4000" dirty="0"/>
              <a:t>Students are also allowed to visit the media center with their </a:t>
            </a:r>
            <a:r>
              <a:rPr lang="en-US" sz="4000" u="sng" dirty="0">
                <a:solidFill>
                  <a:srgbClr val="00B050"/>
                </a:solidFill>
              </a:rPr>
              <a:t>class</a:t>
            </a:r>
            <a:r>
              <a:rPr lang="en-US" sz="4000" dirty="0"/>
              <a:t> to check out library books, for lessons (Information Literacy, and Book Club).</a:t>
            </a:r>
          </a:p>
        </p:txBody>
      </p:sp>
    </p:spTree>
    <p:extLst>
      <p:ext uri="{BB962C8B-B14F-4D97-AF65-F5344CB8AC3E}">
        <p14:creationId xmlns:p14="http://schemas.microsoft.com/office/powerpoint/2010/main" val="2590256864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0" y="167829"/>
            <a:ext cx="7605404" cy="140053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General Information (Continued)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xfrm>
            <a:off x="1" y="1481959"/>
            <a:ext cx="8991600" cy="529302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1" algn="ctr">
              <a:spcBef>
                <a:spcPts val="0"/>
              </a:spcBef>
            </a:pPr>
            <a:r>
              <a:rPr lang="en-US" sz="4800" dirty="0"/>
              <a:t>Teachers will use the sign-up sheets on the Media Center website to schedule class visits. Class visits must be scheduled 2 days in advance.</a:t>
            </a:r>
          </a:p>
        </p:txBody>
      </p:sp>
    </p:spTree>
    <p:extLst>
      <p:ext uri="{BB962C8B-B14F-4D97-AF65-F5344CB8AC3E}">
        <p14:creationId xmlns:p14="http://schemas.microsoft.com/office/powerpoint/2010/main" val="649432262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07817" y="348136"/>
            <a:ext cx="8763000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4800" dirty="0">
                <a:solidFill>
                  <a:srgbClr val="00B050"/>
                </a:solidFill>
              </a:rPr>
              <a:t>Rituals and Routines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xfrm>
            <a:off x="228600" y="1524000"/>
            <a:ext cx="8762999" cy="106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4800" dirty="0"/>
              <a:t>Students are to enter the media center quietly and use their indoor voice during their entire visit.</a:t>
            </a:r>
          </a:p>
        </p:txBody>
      </p:sp>
    </p:spTree>
    <p:extLst>
      <p:ext uri="{BB962C8B-B14F-4D97-AF65-F5344CB8AC3E}">
        <p14:creationId xmlns:p14="http://schemas.microsoft.com/office/powerpoint/2010/main" val="334968964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07817" y="348136"/>
            <a:ext cx="7488383" cy="76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3600" dirty="0">
                <a:solidFill>
                  <a:srgbClr val="00B050"/>
                </a:solidFill>
              </a:rPr>
              <a:t>Rituals and Routines (Continued)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xfrm>
            <a:off x="762000" y="1524000"/>
            <a:ext cx="8229599" cy="106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indent="-457200"/>
            <a:r>
              <a:rPr lang="en-US" sz="3600" dirty="0"/>
              <a:t>Students will use the laptop on the </a:t>
            </a:r>
            <a:r>
              <a:rPr lang="en-US" sz="3600" dirty="0">
                <a:highlight>
                  <a:srgbClr val="FFFF00"/>
                </a:highlight>
              </a:rPr>
              <a:t>right</a:t>
            </a:r>
            <a:r>
              <a:rPr lang="en-US" sz="3600" dirty="0"/>
              <a:t> side of the circulation desk to sign in.</a:t>
            </a:r>
            <a:r>
              <a:rPr lang="en-US" sz="48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6C2172-2311-425C-B61F-D15E5ABDF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962400"/>
            <a:ext cx="3352800" cy="213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3548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28600" y="200482"/>
            <a:ext cx="7440090" cy="140053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3600" dirty="0">
                <a:solidFill>
                  <a:srgbClr val="00B050"/>
                </a:solidFill>
              </a:rPr>
              <a:t>Rituals and Routines (Continues)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sz="half" idx="1"/>
          </p:nvPr>
        </p:nvSpPr>
        <p:spPr>
          <a:xfrm>
            <a:off x="609600" y="1691967"/>
            <a:ext cx="7440090" cy="140053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800" dirty="0"/>
              <a:t>If students decide not to checkout a book that was removed from the shelf, they must place the book back on the shelf with the spine facing outward.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sz="half" idx="2"/>
          </p:nvPr>
        </p:nvSpPr>
        <p:spPr>
          <a:xfrm>
            <a:off x="591589" y="3765503"/>
            <a:ext cx="7620000" cy="1400530"/>
          </a:xfrm>
        </p:spPr>
        <p:txBody>
          <a:bodyPr>
            <a:noAutofit/>
          </a:bodyPr>
          <a:lstStyle/>
          <a:p>
            <a:r>
              <a:rPr lang="en-US" sz="2800" dirty="0"/>
              <a:t>If students would like to checkout a book that was removed from the shelf, they will take the book to the circulation desk so that the media specialist can check out the book in their name.</a:t>
            </a:r>
          </a:p>
        </p:txBody>
      </p:sp>
    </p:spTree>
    <p:extLst>
      <p:ext uri="{BB962C8B-B14F-4D97-AF65-F5344CB8AC3E}">
        <p14:creationId xmlns:p14="http://schemas.microsoft.com/office/powerpoint/2010/main" val="380227743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build="p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3288</TotalTime>
  <Words>639</Words>
  <Application>Microsoft Office PowerPoint</Application>
  <PresentationFormat>On-screen Show (4:3)</PresentationFormat>
  <Paragraphs>69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Algerian</vt:lpstr>
      <vt:lpstr>Arial</vt:lpstr>
      <vt:lpstr>Calibri</vt:lpstr>
      <vt:lpstr>Castellar</vt:lpstr>
      <vt:lpstr>Century Gothic</vt:lpstr>
      <vt:lpstr>Wingdings</vt:lpstr>
      <vt:lpstr>Wingdings 3</vt:lpstr>
      <vt:lpstr>Ion</vt:lpstr>
      <vt:lpstr>Media Center Orientation </vt:lpstr>
      <vt:lpstr>General Information</vt:lpstr>
      <vt:lpstr>General Information (Continued)</vt:lpstr>
      <vt:lpstr>General Information (Continued)</vt:lpstr>
      <vt:lpstr>General Information (Continued)</vt:lpstr>
      <vt:lpstr>General Information (Continued)</vt:lpstr>
      <vt:lpstr>Rituals and Routines</vt:lpstr>
      <vt:lpstr>Rituals and Routines (Continued)</vt:lpstr>
      <vt:lpstr>Rituals and Routines (Continues)</vt:lpstr>
      <vt:lpstr>Rituals and Routines (Continues)</vt:lpstr>
      <vt:lpstr>Borrowing Library Books from the Media Center</vt:lpstr>
      <vt:lpstr>Borrowing Library Books from the Media Center (Continued)</vt:lpstr>
      <vt:lpstr>Borrowing Library Books from the Media Center (Continued)</vt:lpstr>
      <vt:lpstr>Lexile Measure</vt:lpstr>
      <vt:lpstr>Lexile Measure (Continued)</vt:lpstr>
      <vt:lpstr>Questions/Concerns should be emailed to litfiam@boe.Richmond.k12.ga.us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CSonna</dc:title>
  <dc:creator>user</dc:creator>
  <cp:lastModifiedBy>Litfin, Amanda</cp:lastModifiedBy>
  <cp:revision>323</cp:revision>
  <cp:lastPrinted>2018-05-17T17:30:16Z</cp:lastPrinted>
  <dcterms:modified xsi:type="dcterms:W3CDTF">2023-10-20T15:31:36Z</dcterms:modified>
</cp:coreProperties>
</file>